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4" r:id="rId3"/>
    <p:sldId id="397" r:id="rId4"/>
    <p:sldId id="398" r:id="rId5"/>
    <p:sldId id="396" r:id="rId6"/>
    <p:sldId id="365" r:id="rId7"/>
    <p:sldId id="401" r:id="rId8"/>
    <p:sldId id="402" r:id="rId9"/>
    <p:sldId id="400" r:id="rId10"/>
    <p:sldId id="418" r:id="rId11"/>
    <p:sldId id="351" r:id="rId12"/>
    <p:sldId id="350" r:id="rId13"/>
    <p:sldId id="366" r:id="rId14"/>
    <p:sldId id="352" r:id="rId15"/>
    <p:sldId id="353" r:id="rId16"/>
    <p:sldId id="354" r:id="rId17"/>
    <p:sldId id="355" r:id="rId18"/>
    <p:sldId id="356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2" r:id="rId27"/>
    <p:sldId id="413" r:id="rId28"/>
    <p:sldId id="410" r:id="rId29"/>
    <p:sldId id="411" r:id="rId30"/>
    <p:sldId id="414" r:id="rId31"/>
    <p:sldId id="415" r:id="rId32"/>
    <p:sldId id="338" r:id="rId33"/>
    <p:sldId id="333" r:id="rId34"/>
    <p:sldId id="367" r:id="rId35"/>
    <p:sldId id="391" r:id="rId36"/>
    <p:sldId id="416" r:id="rId37"/>
    <p:sldId id="41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99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8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7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7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2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7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3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4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8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3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81F6A-DD2B-4B88-9350-CBAB3A90A6E5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70EE7-02C9-4172-B6BF-D0E304DF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Early </a:t>
            </a:r>
            <a:r>
              <a:rPr lang="en-US" sz="4400" b="1" dirty="0"/>
              <a:t>and accurate identification of patients who are at risk of developing </a:t>
            </a:r>
            <a:r>
              <a:rPr lang="en-US" sz="4400" b="1" dirty="0" smtClean="0"/>
              <a:t>sepsis using Artificial Intelligence and computational methods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18" y="713815"/>
            <a:ext cx="4371975" cy="529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93" y="713815"/>
            <a:ext cx="4210050" cy="554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93" y="5240431"/>
            <a:ext cx="2019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Mimic </a:t>
            </a:r>
            <a:r>
              <a:rPr lang="en-US" dirty="0" err="1" smtClean="0"/>
              <a:t>DataSet</a:t>
            </a:r>
            <a:r>
              <a:rPr lang="en-US" dirty="0" smtClean="0"/>
              <a:t> (Beth Israel Hospital/MIT) – 60000 patients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31" y="2675357"/>
            <a:ext cx="11200840" cy="24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De-identified data - </a:t>
            </a:r>
            <a:r>
              <a:rPr lang="en-US" dirty="0"/>
              <a:t>60000 </a:t>
            </a:r>
            <a:r>
              <a:rPr lang="en-US" dirty="0" smtClean="0"/>
              <a:t>patients - MIMIC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3516"/>
            <a:ext cx="105156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3372037"/>
            <a:ext cx="3962400" cy="1159622"/>
          </a:xfrm>
        </p:spPr>
        <p:txBody>
          <a:bodyPr/>
          <a:lstStyle/>
          <a:p>
            <a:r>
              <a:rPr lang="en-US" dirty="0" smtClean="0"/>
              <a:t>Data Science</a:t>
            </a:r>
          </a:p>
          <a:p>
            <a:r>
              <a:rPr lang="en-US" dirty="0" smtClean="0"/>
              <a:t>Data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Python; Anaconda;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467" y="2208437"/>
            <a:ext cx="5305758" cy="4074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5" y="1690688"/>
            <a:ext cx="6055659" cy="459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79" y="4364873"/>
            <a:ext cx="3328988" cy="1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2353" y="2389562"/>
            <a:ext cx="10515600" cy="30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19" y="1314730"/>
            <a:ext cx="89249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2" y="1363475"/>
            <a:ext cx="86010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7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47800"/>
            <a:ext cx="99822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175" y="2256865"/>
            <a:ext cx="5652093" cy="34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8" y="131695"/>
            <a:ext cx="7377545" cy="67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SEPSIS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Life-threatening </a:t>
            </a:r>
            <a:r>
              <a:rPr lang="en-US" dirty="0"/>
              <a:t>organ dysfunction </a:t>
            </a:r>
            <a:r>
              <a:rPr lang="en-US" dirty="0" smtClean="0"/>
              <a:t>caused by </a:t>
            </a:r>
            <a:r>
              <a:rPr lang="en-US" dirty="0"/>
              <a:t>a dysregulated host response to infection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Covid-19; cytokine storm</a:t>
            </a:r>
          </a:p>
          <a:p>
            <a:pPr lvl="1"/>
            <a:r>
              <a:rPr lang="en-US" dirty="0" smtClean="0"/>
              <a:t>10 % mortality</a:t>
            </a:r>
          </a:p>
          <a:p>
            <a:r>
              <a:rPr lang="en-US" dirty="0"/>
              <a:t>Septic shock </a:t>
            </a:r>
            <a:endParaRPr lang="en-US" dirty="0" smtClean="0"/>
          </a:p>
          <a:p>
            <a:pPr lvl="1"/>
            <a:r>
              <a:rPr lang="en-US" dirty="0" smtClean="0"/>
              <a:t>subset </a:t>
            </a:r>
            <a:r>
              <a:rPr lang="en-US" dirty="0"/>
              <a:t>of </a:t>
            </a:r>
            <a:r>
              <a:rPr lang="en-US" dirty="0" smtClean="0"/>
              <a:t>sepsis</a:t>
            </a:r>
            <a:endParaRPr lang="en-US" dirty="0"/>
          </a:p>
          <a:p>
            <a:pPr lvl="1"/>
            <a:r>
              <a:rPr lang="en-US" dirty="0" smtClean="0"/>
              <a:t>Patient exhibit particularly </a:t>
            </a:r>
            <a:r>
              <a:rPr lang="en-US" dirty="0"/>
              <a:t>profound circulatory, cellular, and metabolic abnormalities </a:t>
            </a:r>
            <a:r>
              <a:rPr lang="en-US" dirty="0" smtClean="0"/>
              <a:t>and are </a:t>
            </a:r>
            <a:r>
              <a:rPr lang="en-US" dirty="0"/>
              <a:t>associated </a:t>
            </a:r>
            <a:r>
              <a:rPr lang="en-US" dirty="0" smtClean="0"/>
              <a:t>with a </a:t>
            </a:r>
            <a:r>
              <a:rPr lang="en-US" dirty="0"/>
              <a:t>greater risk of </a:t>
            </a:r>
            <a:r>
              <a:rPr lang="en-US" dirty="0" smtClean="0"/>
              <a:t>mortality(40 %)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06304"/>
            <a:ext cx="5181600" cy="37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17751"/>
            <a:ext cx="6172200" cy="441297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39788" y="2447364"/>
            <a:ext cx="3932237" cy="3421623"/>
          </a:xfrm>
        </p:spPr>
        <p:txBody>
          <a:bodyPr/>
          <a:lstStyle/>
          <a:p>
            <a:r>
              <a:rPr lang="en-US" dirty="0" smtClean="0"/>
              <a:t>Diabetes</a:t>
            </a:r>
          </a:p>
          <a:p>
            <a:r>
              <a:rPr lang="en-US" dirty="0" smtClean="0"/>
              <a:t>Sepsis</a:t>
            </a:r>
          </a:p>
          <a:p>
            <a:r>
              <a:rPr lang="en-US" dirty="0" smtClean="0"/>
              <a:t>Steroid</a:t>
            </a:r>
          </a:p>
          <a:p>
            <a:r>
              <a:rPr lang="en-US" dirty="0" smtClean="0"/>
              <a:t>Cytokines</a:t>
            </a:r>
          </a:p>
          <a:p>
            <a:r>
              <a:rPr lang="en-US" dirty="0" smtClean="0"/>
              <a:t>Congestive heart failure</a:t>
            </a:r>
          </a:p>
          <a:p>
            <a:r>
              <a:rPr lang="en-US" dirty="0" smtClean="0"/>
              <a:t>Acute </a:t>
            </a:r>
            <a:r>
              <a:rPr lang="en-US" smtClean="0"/>
              <a:t>renal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6" y="97871"/>
            <a:ext cx="6496145" cy="66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Predicting from dynamics (Time Series Data)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2093" y="2421846"/>
            <a:ext cx="5145470" cy="3420152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 though starts at high and one starts at low after three days we can predict which high value person will be alive and which low value person will expire</a:t>
            </a:r>
          </a:p>
          <a:p>
            <a:r>
              <a:rPr lang="en-US" dirty="0" smtClean="0"/>
              <a:t>Building models to utilize the dynamics in time series for better prediction.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36" y="343589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– Neural Network – 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20" y="1138237"/>
            <a:ext cx="8085924" cy="2599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08" y="4148079"/>
            <a:ext cx="3181350" cy="235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8" y="3893997"/>
            <a:ext cx="3919537" cy="27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0" y="266140"/>
            <a:ext cx="10208045" cy="3566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2" y="4061385"/>
            <a:ext cx="10795000" cy="27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92" y="1072402"/>
            <a:ext cx="8986924" cy="44677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277"/>
          </a:xfrm>
        </p:spPr>
        <p:txBody>
          <a:bodyPr/>
          <a:lstStyle/>
          <a:p>
            <a:pPr algn="ctr"/>
            <a:r>
              <a:rPr lang="en-US" dirty="0" smtClean="0"/>
              <a:t>End to end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Correlation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7" y="2731995"/>
            <a:ext cx="9596773" cy="28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AI based triaging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0623" y="3347524"/>
            <a:ext cx="4164106" cy="1307540"/>
          </a:xfrm>
        </p:spPr>
        <p:txBody>
          <a:bodyPr/>
          <a:lstStyle/>
          <a:p>
            <a:r>
              <a:rPr lang="en-US" dirty="0" smtClean="0"/>
              <a:t>Quantitative details</a:t>
            </a:r>
          </a:p>
          <a:p>
            <a:pPr lvl="1"/>
            <a:r>
              <a:rPr lang="en-US" dirty="0" smtClean="0"/>
              <a:t>A number/value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7143" y="2382164"/>
            <a:ext cx="6036657" cy="38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Shapley Values - AI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0213"/>
            <a:ext cx="1066800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91025"/>
            <a:ext cx="107442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24" y="1936355"/>
            <a:ext cx="4425159" cy="3501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923369"/>
            <a:ext cx="6515100" cy="2124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80126"/>
            <a:ext cx="6724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Sepsis - Epidemiology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major public </a:t>
            </a:r>
            <a:r>
              <a:rPr lang="en-US" dirty="0"/>
              <a:t>health </a:t>
            </a:r>
            <a:r>
              <a:rPr lang="en-US" dirty="0" smtClean="0"/>
              <a:t>concern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ccounts </a:t>
            </a:r>
            <a:r>
              <a:rPr lang="en-US" dirty="0"/>
              <a:t>for more than $20 </a:t>
            </a:r>
            <a:r>
              <a:rPr lang="en-US" dirty="0" smtClean="0"/>
              <a:t>billion (5.2</a:t>
            </a:r>
            <a:r>
              <a:rPr lang="en-US" dirty="0"/>
              <a:t>%) of total US hospital costs in </a:t>
            </a:r>
            <a:r>
              <a:rPr lang="en-US" dirty="0" smtClean="0"/>
              <a:t>2011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The reported </a:t>
            </a:r>
            <a:r>
              <a:rPr lang="en-US" dirty="0" smtClean="0"/>
              <a:t>incidence of </a:t>
            </a:r>
            <a:r>
              <a:rPr lang="en-US" dirty="0"/>
              <a:t>sepsis is </a:t>
            </a:r>
            <a:r>
              <a:rPr lang="en-US" dirty="0" smtClean="0"/>
              <a:t>increasing likely </a:t>
            </a:r>
            <a:r>
              <a:rPr lang="en-US" dirty="0"/>
              <a:t>reflecting aging </a:t>
            </a:r>
            <a:r>
              <a:rPr lang="en-US" dirty="0" smtClean="0"/>
              <a:t>populations with </a:t>
            </a:r>
            <a:r>
              <a:rPr lang="en-US" dirty="0"/>
              <a:t>more comorbidities, greater </a:t>
            </a:r>
            <a:r>
              <a:rPr lang="en-US" dirty="0" smtClean="0"/>
              <a:t>recognition (less reported before)</a:t>
            </a:r>
          </a:p>
          <a:p>
            <a:r>
              <a:rPr lang="en-US" dirty="0"/>
              <a:t>S</a:t>
            </a:r>
            <a:r>
              <a:rPr lang="en-US" dirty="0" smtClean="0"/>
              <a:t>epsis </a:t>
            </a:r>
            <a:r>
              <a:rPr lang="en-US" dirty="0"/>
              <a:t>is </a:t>
            </a:r>
            <a:r>
              <a:rPr lang="en-US" dirty="0" smtClean="0"/>
              <a:t>a leading </a:t>
            </a:r>
            <a:r>
              <a:rPr lang="en-US" dirty="0"/>
              <a:t>cause of mortality and critical illness worldwide</a:t>
            </a:r>
            <a:r>
              <a:rPr lang="en-US" dirty="0" smtClean="0"/>
              <a:t>. </a:t>
            </a:r>
          </a:p>
          <a:p>
            <a:r>
              <a:rPr lang="en-US" dirty="0"/>
              <a:t>P</a:t>
            </a:r>
            <a:r>
              <a:rPr lang="en-US" dirty="0" smtClean="0"/>
              <a:t>atients </a:t>
            </a:r>
            <a:r>
              <a:rPr lang="en-US" dirty="0"/>
              <a:t>who survive </a:t>
            </a:r>
            <a:r>
              <a:rPr lang="en-US" dirty="0" smtClean="0"/>
              <a:t>sepsis often </a:t>
            </a:r>
            <a:r>
              <a:rPr lang="en-US" dirty="0"/>
              <a:t>have long-term physical, psychological, and cognitive </a:t>
            </a:r>
            <a:r>
              <a:rPr lang="en-US" dirty="0" smtClean="0"/>
              <a:t>disabilities with </a:t>
            </a:r>
            <a:r>
              <a:rPr lang="en-US" dirty="0"/>
              <a:t>significant health care and social </a:t>
            </a:r>
            <a:r>
              <a:rPr lang="en-US" dirty="0" smtClean="0"/>
              <a:t>implications</a:t>
            </a:r>
          </a:p>
          <a:p>
            <a:r>
              <a:rPr lang="en-US" dirty="0" smtClean="0"/>
              <a:t>Final showdown in life</a:t>
            </a:r>
          </a:p>
          <a:p>
            <a:pPr lvl="1"/>
            <a:r>
              <a:rPr lang="en-US" dirty="0" smtClean="0"/>
              <a:t>Ageing Process</a:t>
            </a:r>
          </a:p>
          <a:p>
            <a:pPr lvl="1"/>
            <a:r>
              <a:rPr lang="en-US" dirty="0" smtClean="0"/>
              <a:t>No escape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8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preparation; </a:t>
            </a:r>
            <a:r>
              <a:rPr lang="en-US" dirty="0" smtClean="0"/>
              <a:t>preprocessing</a:t>
            </a:r>
          </a:p>
          <a:p>
            <a:pPr lvl="1"/>
            <a:r>
              <a:rPr lang="en-US" dirty="0" smtClean="0"/>
              <a:t>Normalization</a:t>
            </a:r>
          </a:p>
          <a:p>
            <a:r>
              <a:rPr lang="en-US" dirty="0" err="1" smtClean="0"/>
              <a:t>Datascience</a:t>
            </a:r>
            <a:r>
              <a:rPr lang="en-US" dirty="0" smtClean="0"/>
              <a:t> </a:t>
            </a:r>
            <a:r>
              <a:rPr lang="en-US" dirty="0"/>
              <a:t>and Data </a:t>
            </a:r>
            <a:r>
              <a:rPr lang="en-US" dirty="0" smtClean="0"/>
              <a:t>Engineering</a:t>
            </a:r>
          </a:p>
          <a:p>
            <a:pPr lvl="1"/>
            <a:r>
              <a:rPr lang="en-US" dirty="0" smtClean="0"/>
              <a:t>Feature selection</a:t>
            </a:r>
          </a:p>
          <a:p>
            <a:r>
              <a:rPr lang="en-US" dirty="0" smtClean="0"/>
              <a:t>training</a:t>
            </a:r>
            <a:r>
              <a:rPr lang="en-US" dirty="0"/>
              <a:t>; testing validation</a:t>
            </a:r>
            <a:r>
              <a:rPr lang="en-US" dirty="0" smtClean="0"/>
              <a:t>;</a:t>
            </a:r>
          </a:p>
          <a:p>
            <a:r>
              <a:rPr lang="en-US" dirty="0" smtClean="0"/>
              <a:t>overfitting </a:t>
            </a:r>
            <a:r>
              <a:rPr lang="en-US" dirty="0"/>
              <a:t>and </a:t>
            </a:r>
            <a:r>
              <a:rPr lang="en-US" dirty="0" err="1" smtClean="0"/>
              <a:t>underfitting</a:t>
            </a:r>
            <a:endParaRPr lang="en-US" dirty="0" smtClean="0"/>
          </a:p>
          <a:p>
            <a:r>
              <a:rPr lang="en-US" dirty="0" smtClean="0"/>
              <a:t>Supervised, unsupervised </a:t>
            </a:r>
            <a:r>
              <a:rPr lang="en-US" dirty="0"/>
              <a:t>learning and reinforcement learning</a:t>
            </a:r>
            <a:r>
              <a:rPr lang="en-US" dirty="0" smtClean="0"/>
              <a:t>;</a:t>
            </a:r>
          </a:p>
          <a:p>
            <a:r>
              <a:rPr lang="en-US" dirty="0" smtClean="0"/>
              <a:t>Sequential, </a:t>
            </a:r>
            <a:r>
              <a:rPr lang="en-US" dirty="0" err="1" smtClean="0"/>
              <a:t>cnn</a:t>
            </a:r>
            <a:r>
              <a:rPr lang="en-US" dirty="0" smtClean="0"/>
              <a:t>, and recurrent neural networks</a:t>
            </a:r>
          </a:p>
          <a:p>
            <a:pPr lvl="1"/>
            <a:r>
              <a:rPr lang="en-US" dirty="0" smtClean="0"/>
              <a:t>LSTM</a:t>
            </a:r>
          </a:p>
          <a:p>
            <a:r>
              <a:rPr lang="en-US" dirty="0" smtClean="0"/>
              <a:t>Transfer </a:t>
            </a:r>
            <a:r>
              <a:rPr lang="en-US" dirty="0"/>
              <a:t>learning</a:t>
            </a:r>
            <a:r>
              <a:rPr lang="en-US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78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325" y="1991519"/>
            <a:ext cx="92773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030"/>
            <a:ext cx="3469596" cy="256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35" y="1580030"/>
            <a:ext cx="3872309" cy="27201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Dynamic prediction of dosage based on changes in organ damage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152" y="3672905"/>
            <a:ext cx="4500983" cy="32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dirty="0" smtClean="0"/>
              <a:t>Training for treatment prediction in ICU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999944"/>
              </p:ext>
            </p:extLst>
          </p:nvPr>
        </p:nvGraphicFramePr>
        <p:xfrm>
          <a:off x="1093695" y="1143000"/>
          <a:ext cx="6309360" cy="625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/>
                <a:gridCol w="1577340"/>
                <a:gridCol w="1577340"/>
                <a:gridCol w="1577340"/>
              </a:tblGrid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Optimizing the </a:t>
                      </a:r>
                      <a:r>
                        <a:rPr lang="en-US" dirty="0" err="1" smtClean="0"/>
                        <a:t>ying</a:t>
                      </a:r>
                      <a:r>
                        <a:rPr lang="en-US" dirty="0" smtClean="0"/>
                        <a:t> and yang in </a:t>
                      </a:r>
                      <a:r>
                        <a:rPr lang="en-US" dirty="0" err="1" smtClean="0"/>
                        <a:t>Multiorgan</a:t>
                      </a:r>
                      <a:r>
                        <a:rPr lang="en-US" dirty="0" smtClean="0"/>
                        <a:t> disorder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SOFA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Diagnosis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 values as input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Kidney Damage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 renal post renal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eGFR</a:t>
                      </a:r>
                      <a:r>
                        <a:rPr lang="en-US" dirty="0" smtClean="0"/>
                        <a:t>, creatinine, BUN;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Heart Damage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RVDF, LVDF, </a:t>
                      </a:r>
                      <a:r>
                        <a:rPr lang="en-US" dirty="0" err="1" smtClean="0"/>
                        <a:t>sDF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vDf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Stroke</a:t>
                      </a:r>
                      <a:r>
                        <a:rPr lang="en-US" baseline="0" dirty="0" smtClean="0"/>
                        <a:t> volume;</a:t>
                      </a:r>
                    </a:p>
                    <a:p>
                      <a:r>
                        <a:rPr lang="en-US" baseline="0" dirty="0" smtClean="0"/>
                        <a:t>Ejection fraction; Heart rate</a:t>
                      </a:r>
                      <a:endParaRPr lang="en-US" dirty="0"/>
                    </a:p>
                  </a:txBody>
                  <a:tcPr/>
                </a:tc>
              </a:tr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Infections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Gram positive, gram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WBC; Culture; Temperature</a:t>
                      </a:r>
                      <a:endParaRPr lang="en-US" dirty="0"/>
                    </a:p>
                  </a:txBody>
                  <a:tcPr/>
                </a:tc>
              </a:tr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Respiration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Spo2; Respiratory</a:t>
                      </a:r>
                      <a:r>
                        <a:rPr lang="en-US" baseline="0" dirty="0" smtClean="0"/>
                        <a:t> rate</a:t>
                      </a:r>
                      <a:endParaRPr lang="en-US" dirty="0"/>
                    </a:p>
                  </a:txBody>
                  <a:tcPr/>
                </a:tc>
              </a:tr>
              <a:tr h="885644">
                <a:tc>
                  <a:txBody>
                    <a:bodyPr/>
                    <a:lstStyle/>
                    <a:p>
                      <a:r>
                        <a:rPr lang="en-US" dirty="0" smtClean="0"/>
                        <a:t>Diabetics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04306"/>
              </p:ext>
            </p:extLst>
          </p:nvPr>
        </p:nvGraphicFramePr>
        <p:xfrm>
          <a:off x="8172821" y="1250577"/>
          <a:ext cx="3297518" cy="5405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8759"/>
                <a:gridCol w="1648759"/>
              </a:tblGrid>
              <a:tr h="900953">
                <a:tc>
                  <a:txBody>
                    <a:bodyPr/>
                    <a:lstStyle/>
                    <a:p>
                      <a:r>
                        <a:rPr lang="en-US" dirty="0" smtClean="0"/>
                        <a:t>Medicine as output target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CHF; SEPSIS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09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Fluids, diuretics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Quantitative</a:t>
                      </a:r>
                      <a:r>
                        <a:rPr lang="en-US" baseline="0" dirty="0" smtClean="0"/>
                        <a:t> Adjustment</a:t>
                      </a:r>
                      <a:endParaRPr lang="en-US" dirty="0" smtClean="0"/>
                    </a:p>
                  </a:txBody>
                  <a:tcPr/>
                </a:tc>
              </a:tr>
              <a:tr h="90095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Ionotropics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Chronotropics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900953">
                <a:tc>
                  <a:txBody>
                    <a:bodyPr/>
                    <a:lstStyle/>
                    <a:p>
                      <a:r>
                        <a:rPr lang="en-US" dirty="0" smtClean="0"/>
                        <a:t>Antibiotics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00953">
                <a:tc>
                  <a:txBody>
                    <a:bodyPr/>
                    <a:lstStyle/>
                    <a:p>
                      <a:r>
                        <a:rPr lang="en-US" dirty="0" smtClean="0"/>
                        <a:t>Oxygen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00953"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6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markers for individual organs and markers as a whole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Improving prediction based on science and tools and techniques</a:t>
            </a:r>
          </a:p>
          <a:p>
            <a:r>
              <a:rPr lang="en-US" dirty="0" smtClean="0"/>
              <a:t>How to maximize detection</a:t>
            </a:r>
          </a:p>
          <a:p>
            <a:r>
              <a:rPr lang="en-US" dirty="0"/>
              <a:t>Tracking </a:t>
            </a:r>
            <a:r>
              <a:rPr lang="en-US" dirty="0">
                <a:solidFill>
                  <a:schemeClr val="accent6"/>
                </a:solidFill>
              </a:rPr>
              <a:t>mode of disease severity trend </a:t>
            </a:r>
            <a:r>
              <a:rPr lang="en-US" dirty="0"/>
              <a:t>and reduction of severity by targeted effective treatment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</a:t>
            </a:r>
            <a:r>
              <a:rPr lang="en-US" dirty="0" smtClean="0"/>
              <a:t>ifferential predictors of death (cause of death)</a:t>
            </a:r>
          </a:p>
          <a:p>
            <a:pPr lvl="1"/>
            <a:r>
              <a:rPr lang="en-US" dirty="0" smtClean="0"/>
              <a:t>Renal failure</a:t>
            </a:r>
          </a:p>
          <a:p>
            <a:pPr lvl="2"/>
            <a:r>
              <a:rPr lang="en-US" dirty="0" smtClean="0"/>
              <a:t>Severity score</a:t>
            </a:r>
          </a:p>
          <a:p>
            <a:pPr lvl="1"/>
            <a:r>
              <a:rPr lang="en-US" dirty="0" smtClean="0"/>
              <a:t>Heart failure</a:t>
            </a:r>
          </a:p>
          <a:p>
            <a:pPr lvl="2"/>
            <a:r>
              <a:rPr lang="en-US" dirty="0" smtClean="0"/>
              <a:t>Severity score</a:t>
            </a:r>
          </a:p>
          <a:p>
            <a:pPr lvl="1"/>
            <a:r>
              <a:rPr lang="en-US" dirty="0" smtClean="0"/>
              <a:t>Respiratory failure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2"/>
            <a:r>
              <a:rPr lang="en-US" dirty="0" smtClean="0"/>
              <a:t>Severity score</a:t>
            </a:r>
          </a:p>
          <a:p>
            <a:pPr lvl="1"/>
            <a:r>
              <a:rPr lang="en-US" dirty="0" smtClean="0"/>
              <a:t>Sepsis</a:t>
            </a:r>
          </a:p>
          <a:p>
            <a:pPr lvl="2"/>
            <a:r>
              <a:rPr lang="en-US" dirty="0" smtClean="0"/>
              <a:t>Severity score</a:t>
            </a:r>
          </a:p>
          <a:p>
            <a:r>
              <a:rPr lang="en-US" dirty="0" smtClean="0"/>
              <a:t>Which organ is critical and how to manage</a:t>
            </a:r>
          </a:p>
          <a:p>
            <a:r>
              <a:rPr lang="en-US" dirty="0" smtClean="0"/>
              <a:t>Both organ prediction and mortality prediction</a:t>
            </a:r>
          </a:p>
          <a:p>
            <a:pPr lvl="1"/>
            <a:r>
              <a:rPr lang="en-US" dirty="0" smtClean="0"/>
              <a:t>How the patients is going to die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its predicting chance of death is high</a:t>
            </a:r>
          </a:p>
          <a:p>
            <a:r>
              <a:rPr lang="en-US" dirty="0" smtClean="0"/>
              <a:t>Explainable AI</a:t>
            </a:r>
          </a:p>
          <a:p>
            <a:pPr lvl="1"/>
            <a:r>
              <a:rPr lang="en-US" dirty="0" smtClean="0"/>
              <a:t>Patient expired or alive (Earlier models)</a:t>
            </a:r>
          </a:p>
          <a:p>
            <a:pPr lvl="2"/>
            <a:r>
              <a:rPr lang="en-US" dirty="0" smtClean="0"/>
              <a:t>Why its predicting expiry or alive</a:t>
            </a:r>
          </a:p>
          <a:p>
            <a:r>
              <a:rPr lang="en-US" dirty="0" smtClean="0"/>
              <a:t>Compare with doctor’s /expertise</a:t>
            </a:r>
          </a:p>
          <a:p>
            <a:r>
              <a:rPr lang="en-US" dirty="0" smtClean="0"/>
              <a:t>Capturing Very subtle differences</a:t>
            </a:r>
          </a:p>
          <a:p>
            <a:r>
              <a:rPr lang="en-US" dirty="0" smtClean="0"/>
              <a:t>Sometime hard for humans to evaluate especially under time and resource constraints (Human capital)</a:t>
            </a:r>
          </a:p>
          <a:p>
            <a:pPr lvl="1"/>
            <a:r>
              <a:rPr lang="en-US" dirty="0" smtClean="0"/>
              <a:t>Discussion with medical colleagues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Mathematical Model of sepsis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modeling of septic </a:t>
            </a:r>
            <a:r>
              <a:rPr lang="en-US" dirty="0" smtClean="0"/>
              <a:t>shock based </a:t>
            </a:r>
            <a:r>
              <a:rPr lang="en-US" dirty="0"/>
              <a:t>on clinical data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" y="2346077"/>
            <a:ext cx="7114414" cy="433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92" y="2529907"/>
            <a:ext cx="4167530" cy="927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492" y="3678628"/>
            <a:ext cx="4167530" cy="1269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492" y="5326878"/>
            <a:ext cx="2693647" cy="8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102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Mathematical modeling of septic shock</a:t>
            </a:r>
            <a:br>
              <a:rPr lang="en-US" dirty="0"/>
            </a:br>
            <a:r>
              <a:rPr lang="en-US" dirty="0"/>
              <a:t>based on clinical </a:t>
            </a:r>
            <a:r>
              <a:rPr lang="en-US" dirty="0" smtClean="0"/>
              <a:t>data - </a:t>
            </a:r>
            <a:r>
              <a:rPr lang="en-US" dirty="0"/>
              <a:t>https://doi.org/10.1186/s12976-019-0101-9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0065"/>
            <a:ext cx="5181600" cy="259079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88755"/>
            <a:ext cx="5181600" cy="31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Early prediction of sepsis is crucial in preventing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Sepsis management </a:t>
            </a:r>
            <a:r>
              <a:rPr lang="en-US" dirty="0"/>
              <a:t>is highly time </a:t>
            </a:r>
            <a:r>
              <a:rPr lang="en-US" dirty="0" smtClean="0"/>
              <a:t>sensitive.</a:t>
            </a:r>
          </a:p>
          <a:p>
            <a:r>
              <a:rPr lang="en-US" dirty="0" smtClean="0"/>
              <a:t>Early </a:t>
            </a:r>
            <a:r>
              <a:rPr lang="en-US" dirty="0"/>
              <a:t>fluid resuscitation is recommended </a:t>
            </a:r>
            <a:r>
              <a:rPr lang="en-US" dirty="0" smtClean="0"/>
              <a:t>to commence </a:t>
            </a:r>
            <a:r>
              <a:rPr lang="en-US" dirty="0"/>
              <a:t>within the first 3 h to stabilize sepsis-induced </a:t>
            </a:r>
            <a:r>
              <a:rPr lang="en-US" dirty="0" smtClean="0"/>
              <a:t>tissue </a:t>
            </a:r>
            <a:r>
              <a:rPr lang="en-US" dirty="0" err="1" smtClean="0"/>
              <a:t>hypoperfusion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dministration </a:t>
            </a:r>
            <a:r>
              <a:rPr lang="en-US" dirty="0"/>
              <a:t>of intravenous </a:t>
            </a:r>
            <a:r>
              <a:rPr lang="en-US" dirty="0" smtClean="0"/>
              <a:t>antimicrobials is </a:t>
            </a:r>
            <a:r>
              <a:rPr lang="en-US" dirty="0"/>
              <a:t>recommended to commence at the earliest possible </a:t>
            </a:r>
            <a:r>
              <a:rPr lang="en-US" dirty="0" smtClean="0"/>
              <a:t>time, specifically </a:t>
            </a:r>
            <a:r>
              <a:rPr lang="en-US" dirty="0"/>
              <a:t>within 1 h of </a:t>
            </a:r>
            <a:r>
              <a:rPr lang="en-US" dirty="0" smtClean="0"/>
              <a:t>sepsis. 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epsis mortality increases </a:t>
            </a:r>
            <a:r>
              <a:rPr lang="en-US" dirty="0"/>
              <a:t>significantly with each hour of delay in </a:t>
            </a:r>
            <a:r>
              <a:rPr lang="en-US" dirty="0" smtClean="0"/>
              <a:t>antimicrobials 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3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845129"/>
            <a:ext cx="10010775" cy="45100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SOFA </a:t>
            </a:r>
            <a:r>
              <a:rPr lang="en-US" dirty="0"/>
              <a:t>score </a:t>
            </a:r>
            <a:r>
              <a:rPr lang="en-US" dirty="0" smtClean="0"/>
              <a:t>(</a:t>
            </a:r>
            <a:r>
              <a:rPr lang="en-US" sz="2700" dirty="0"/>
              <a:t>Sequential [Sepsis-related] Organ</a:t>
            </a:r>
            <a:br>
              <a:rPr lang="en-US" sz="2700" dirty="0"/>
            </a:br>
            <a:r>
              <a:rPr lang="en-US" sz="2700" dirty="0"/>
              <a:t>Failure Assessment</a:t>
            </a:r>
            <a:r>
              <a:rPr lang="en-US" sz="2700" dirty="0" smtClean="0"/>
              <a:t>;</a:t>
            </a:r>
            <a:r>
              <a:rPr lang="en-US" sz="2700" dirty="0"/>
              <a:t> Organ </a:t>
            </a:r>
            <a:r>
              <a:rPr lang="en-US" sz="2700" dirty="0" smtClean="0"/>
              <a:t>dysfunction represented as increase in </a:t>
            </a:r>
            <a:r>
              <a:rPr lang="en-US" sz="2700" dirty="0"/>
              <a:t>2 </a:t>
            </a:r>
            <a:r>
              <a:rPr lang="en-US" sz="2700" dirty="0" smtClean="0"/>
              <a:t>or </a:t>
            </a:r>
            <a:r>
              <a:rPr lang="en-US" sz="2700" dirty="0"/>
              <a:t>more </a:t>
            </a:r>
            <a:r>
              <a:rPr lang="en-US" sz="2700" dirty="0" smtClean="0"/>
              <a:t>points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SEPSIS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Early </a:t>
            </a:r>
            <a:r>
              <a:rPr lang="en-US" b="1" dirty="0"/>
              <a:t>and accurate identification of </a:t>
            </a:r>
            <a:r>
              <a:rPr lang="en-US" b="1" dirty="0" smtClean="0"/>
              <a:t>patients who </a:t>
            </a:r>
            <a:r>
              <a:rPr lang="en-US" b="1" dirty="0"/>
              <a:t>are at risk of developing sepsis</a:t>
            </a:r>
            <a:endParaRPr lang="en-US" dirty="0" smtClean="0"/>
          </a:p>
          <a:p>
            <a:r>
              <a:rPr lang="en-US" dirty="0" smtClean="0"/>
              <a:t>How to optimize treatment based on differences in severity of damage in different organs using data science and machine learning</a:t>
            </a:r>
          </a:p>
          <a:p>
            <a:endParaRPr lang="en-US" dirty="0" smtClean="0"/>
          </a:p>
          <a:p>
            <a:r>
              <a:rPr lang="en-US" dirty="0" smtClean="0"/>
              <a:t>Hospitals moving towards better Data recordings and Management leading to </a:t>
            </a:r>
            <a:r>
              <a:rPr lang="en-US" dirty="0" err="1" smtClean="0"/>
              <a:t>BigData</a:t>
            </a:r>
            <a:r>
              <a:rPr lang="en-US" dirty="0" smtClean="0"/>
              <a:t> availability, aiding in building better models of prediction</a:t>
            </a:r>
          </a:p>
          <a:p>
            <a:pPr lvl="1"/>
            <a:r>
              <a:rPr lang="en-US" dirty="0" smtClean="0"/>
              <a:t>Moving from Scoring systems and Statistical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" y="0"/>
            <a:ext cx="11959366" cy="68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7" y="246743"/>
            <a:ext cx="9666514" cy="2334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6" y="2747021"/>
            <a:ext cx="10998403" cy="514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29" y="1588189"/>
            <a:ext cx="3760942" cy="2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Big Data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MultiOrgan</a:t>
            </a:r>
            <a:r>
              <a:rPr lang="en-US" dirty="0" smtClean="0"/>
              <a:t> dysfunction</a:t>
            </a:r>
          </a:p>
          <a:p>
            <a:r>
              <a:rPr lang="en-US" dirty="0" smtClean="0"/>
              <a:t>Demographics data</a:t>
            </a:r>
          </a:p>
          <a:p>
            <a:pPr lvl="1"/>
            <a:r>
              <a:rPr lang="en-US" dirty="0" smtClean="0"/>
              <a:t>Age, Gender, Ethnicity, SES, Geographical location</a:t>
            </a:r>
          </a:p>
          <a:p>
            <a:r>
              <a:rPr lang="en-US" dirty="0" smtClean="0"/>
              <a:t>Ageing Parameters</a:t>
            </a:r>
          </a:p>
          <a:p>
            <a:r>
              <a:rPr lang="en-US" dirty="0" smtClean="0"/>
              <a:t>Comorbidities</a:t>
            </a:r>
          </a:p>
          <a:p>
            <a:pPr lvl="1"/>
            <a:r>
              <a:rPr lang="en-US" dirty="0" smtClean="0"/>
              <a:t>Diabetes, Blood pressure, Mental health, CKD, COPD</a:t>
            </a:r>
          </a:p>
          <a:p>
            <a:r>
              <a:rPr lang="en-US" dirty="0" smtClean="0"/>
              <a:t>Vital Signs</a:t>
            </a:r>
          </a:p>
          <a:p>
            <a:pPr lvl="1"/>
            <a:r>
              <a:rPr lang="en-US" dirty="0" smtClean="0"/>
              <a:t>Temperature, Heart rate, Blood pressure, Respiratory rate, SpO2, GCS </a:t>
            </a:r>
          </a:p>
          <a:p>
            <a:r>
              <a:rPr lang="en-US" dirty="0" smtClean="0"/>
              <a:t>Biochemical Parameters</a:t>
            </a:r>
          </a:p>
          <a:p>
            <a:pPr lvl="1"/>
            <a:r>
              <a:rPr lang="en-US" dirty="0" smtClean="0"/>
              <a:t>Glucose, Lactate, pH</a:t>
            </a:r>
            <a:endParaRPr lang="en-US" dirty="0"/>
          </a:p>
          <a:p>
            <a:pPr lvl="1"/>
            <a:r>
              <a:rPr lang="en-US" dirty="0" smtClean="0"/>
              <a:t>CBP, LFT, KFT, TFT,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5039"/>
            <a:ext cx="5181600" cy="30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6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13588</TotalTime>
  <Words>754</Words>
  <Application>Microsoft Office PowerPoint</Application>
  <PresentationFormat>Widescreen</PresentationFormat>
  <Paragraphs>128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Early and accurate identification of patients who are at risk of developing sepsis using Artificial Intelligence and computational methods</vt:lpstr>
      <vt:lpstr>SEPSIS</vt:lpstr>
      <vt:lpstr>Sepsis - Epidemiology</vt:lpstr>
      <vt:lpstr>Early prediction of sepsis is crucial in preventing mortality</vt:lpstr>
      <vt:lpstr>SOFA score (Sequential [Sepsis-related] Organ Failure Assessment; Organ dysfunction represented as increase in 2 or more points)</vt:lpstr>
      <vt:lpstr>SEPSIS</vt:lpstr>
      <vt:lpstr>PowerPoint Presentation</vt:lpstr>
      <vt:lpstr>PowerPoint Presentation</vt:lpstr>
      <vt:lpstr>Big Data Problem</vt:lpstr>
      <vt:lpstr>PowerPoint Presentation</vt:lpstr>
      <vt:lpstr>Mimic DataSet (Beth Israel Hospital/MIT) – 60000 patients</vt:lpstr>
      <vt:lpstr>De-identified data - 60000 patients - MIMIC</vt:lpstr>
      <vt:lpstr>PowerPoint Presentation</vt:lpstr>
      <vt:lpstr>Python; Anaconda; 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from dynamics (Time Series Data)</vt:lpstr>
      <vt:lpstr>Artificial Intelligence – Neural Network – Deep learning</vt:lpstr>
      <vt:lpstr>PowerPoint Presentation</vt:lpstr>
      <vt:lpstr>End to end learning</vt:lpstr>
      <vt:lpstr>Correlation Table</vt:lpstr>
      <vt:lpstr>AI based triaging</vt:lpstr>
      <vt:lpstr>Shapley Values - AI</vt:lpstr>
      <vt:lpstr>PowerPoint Presentation</vt:lpstr>
      <vt:lpstr>PowerPoint Presentation</vt:lpstr>
      <vt:lpstr>PowerPoint Presentation</vt:lpstr>
      <vt:lpstr>Dynamic prediction of dosage based on changes in organ damage </vt:lpstr>
      <vt:lpstr>Training for treatment prediction in ICU</vt:lpstr>
      <vt:lpstr>Combining markers for individual organs and markers as a whole</vt:lpstr>
      <vt:lpstr>PowerPoint Presentation</vt:lpstr>
      <vt:lpstr>Mathematical Model of sepsis</vt:lpstr>
      <vt:lpstr>Mathematical modeling of septic shock based on clinical data - https://doi.org/10.1186/s12976-019-0101-9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 Maran</dc:creator>
  <cp:lastModifiedBy>Selva Maran</cp:lastModifiedBy>
  <cp:revision>447</cp:revision>
  <dcterms:created xsi:type="dcterms:W3CDTF">2021-05-19T07:21:00Z</dcterms:created>
  <dcterms:modified xsi:type="dcterms:W3CDTF">2021-12-12T09:42:11Z</dcterms:modified>
</cp:coreProperties>
</file>